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66" y="18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88F4-6154-6347-36E3-FD84B4AF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B2F51-07B7-3FBD-D90E-EE2469D7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35FD-F652-4B39-AC37-881AFAEB5C1C}" type="datetimeFigureOut">
              <a:rPr lang="ro-RO" smtClean="0"/>
              <a:t>20.11.2025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FF3323-10B0-D485-C5AF-CF2DF6BDE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2728A-D5D1-4904-7A9F-2A04FD61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E331-5C86-4849-BAA2-49F0417B690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8407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77140B-F6CE-A121-5082-32C483A3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BD268-AB64-1170-2758-389329827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9F119-9AAF-624F-7879-7257DC344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C35FD-F652-4B39-AC37-881AFAEB5C1C}" type="datetimeFigureOut">
              <a:rPr lang="ro-RO" smtClean="0"/>
              <a:t>20.11.2025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05E1C-6BE5-49F3-DF1F-364C0DFF6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947A4-E030-1A00-B033-F41EDF32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6E331-5C86-4849-BAA2-49F0417B690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8531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995B55-E341-4600-33A6-B980DB60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2CB951-DEF5-16FB-90A9-A078F4111D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21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7A50BF-E7F6-1368-5BD3-7D594979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A32B2-1FF7-589D-786F-569CF0ED40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404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DD6FE1-D9D2-320C-6F3C-D5287E37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Future starts now: we cover already 60% of use cases</a:t>
            </a:r>
            <a:endParaRPr lang="de-DE" cap="al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6E183-3CE7-E8C6-5D2C-CB0F61A67D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567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502CD1-11CD-51E5-E812-5F3700E19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Our full range ELECTRIC product portfolio</a:t>
            </a:r>
            <a:endParaRPr lang="de-DE" cap="al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29A88-CD54-127D-0B8C-809BBB70FF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926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002086-6BCF-04E1-7F5E-52A410CB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FURTHER ADVANTAGES OF ELECTRIC TRUCKS FOR CUSTOMERS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504B4-5E20-9B9E-77B9-CDBEE37325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168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AC631A-E977-2F2B-9738-6B439EE4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Success in decarbonization: multiplication of the factors</a:t>
            </a:r>
            <a:endParaRPr lang="de-DE" cap="al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027E9-1DD9-8EBF-1CEC-2AC2388BEF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965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B451E5-3626-4E01-B7B8-A1D7BEB0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INFRASTRUCTURE IS A CHALLENGE AND A TASK FOR EVERYONE!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8EB46-88F1-775F-A62D-E5BE6C05A7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9778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137D9E-FE19-0150-3513-18720F3F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KEY TAKEAWAYS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508978-2BFF-9C81-B485-566E354A5F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186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E11B65-0B56-591C-1EC9-0615A53C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625FD-921C-3BE1-2F97-37C39138AE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183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429834-CBAC-4A89-4E2C-0A5D60E5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905E3-4260-28DD-E1AC-F44A9EF342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927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6DDD19-8222-DDA1-A7D7-3AA982FA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313C27-70F1-79B1-6E74-F16725C1CE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731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131943-A119-877D-8B5D-D5345F1A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1CACA-7D12-6280-16E9-E10A5C4A19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47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7EF720-5AEE-9D5C-B972-BC2F41F95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B132D-47E0-12D2-72DF-7249E791F3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653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101788-BF64-0812-5598-F7D913635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F94CE-354F-0552-D259-35A829E2A5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548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7116F4-8010-5B0D-3BE3-8229DA4B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478D8-2982-4332-37E3-8BB5518D25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204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1D3907-CBDF-CD50-D088-6E4C69A89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48D29-F98C-DBD9-7E88-4A92B24E28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608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255D8C-4308-8CF7-EA25-3F5DDCF3D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908F1-0DFC-DBE6-E850-CD316A4693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148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008E16-2BEF-A346-782F-B1948F12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85496-FD0B-E6EC-D8D7-8661A301BB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6312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925B6E-3C1A-E1AF-611B-BA9DF9F22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23F91E-CAE7-C5DE-8274-8811A9A6F4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666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CF0207-A32F-5EDB-41B8-D1937C8C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42AB9-8FD9-AF1B-2795-8FF6FEB0A4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0663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7B1A92-36E6-FBEE-583E-1F7E77E0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17EA0-EE13-419D-8651-ADEE4F9086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630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2A0FEF-968A-0015-7371-A70B92239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9782D-A098-AC39-D1AF-B9F61338C7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139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AF8791-4630-7030-3442-C09FFE6FA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5821B-8912-D540-0D8F-D4F84C4026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04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9DBC3F-A6B4-40A1-7165-525AFF5BD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02B6C-5855-A99F-1864-367F87ACEB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798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D4410D-9B63-9C48-253B-5043CED1F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BC672-A8E7-F784-39D4-FB3ED537C9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164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96DB7A-B728-FB94-699F-1192ECE5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475BF0-8A8B-ABA3-B983-6989C660A6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47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FB9AA6-2FCE-99EF-D0DB-00831640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C8E47-3631-4F4E-5116-C0E3F3ABD8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5142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B7BF11-4087-8737-1AA5-AD3D64E53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94D29-FE0C-149B-E488-52FDBE7D65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30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A6470C-1A9B-CE13-1709-5676D32CF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A62C3-F30B-CF81-F7ED-3DE9E1F7FE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306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390D8D-DDEF-F4A0-BAB5-8157CE7EA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0EAE-C319-F511-8B1A-76BD322462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549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EB720F-E72D-3729-7E5A-6BE9B94A5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2BB7B-8279-E616-E933-B38184F0DC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0261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A7A8BC-E9C4-9A16-C0C2-6113849B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E9550-0354-800E-5BC1-8F244B88DC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262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D4035D-AC28-4FC1-FAC1-4E06F741E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9A88F-1371-A6A7-90D6-2020F26F4A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6625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8AD2B0-8C34-DB10-DC2E-046985CE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F51F4-BEEA-EF69-7A81-6477212535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96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6C30D7-BFDC-2294-F9FF-08D50AF2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75594-9E69-3702-301E-2EA4EE8010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6911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E57D0F-1621-0314-D13E-2D7061FE7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FF29E-2254-58AB-3EE7-F01A5EECAA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192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2B953C-348D-6705-8D32-D742379BE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D4417-D6C8-7ADB-20B9-CDB1554BCC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8016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5357B5-5E34-BACC-BD6D-72776BB23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978A5-1FAB-9F5A-FF14-8333DDD88F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7732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101357-9F14-082A-0FAF-D50CDBC7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47440-DBD0-74B4-8AF4-4608B5DD02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486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B9C975-EA8D-3AAD-C27C-C2A5CE92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E23D9-2FB0-2E2C-9689-A48F8FB775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916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8781D3-D625-329B-F1DF-830B77AF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11595-9D1F-2B6D-7491-74AE2C5A16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2512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B439CA-07EB-1E21-2D6A-98184EA23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+mn-lt"/>
              </a:rPr>
              <a:t>New. Independent. Global</a:t>
            </a:r>
            <a:br>
              <a:rPr lang="en-US">
                <a:latin typeface="+mn-lt"/>
              </a:rPr>
            </a:br>
            <a:r>
              <a:rPr lang="en-US">
                <a:solidFill>
                  <a:schemeClr val="accent5"/>
                </a:solidFill>
                <a:latin typeface="+mn-lt"/>
              </a:rPr>
              <a:t>+125 years heritage</a:t>
            </a:r>
            <a:endParaRPr lang="en-GB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3931F-55A2-181C-9DBF-97876B5FFC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5218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F79069-B863-E41F-EC5E-01A63627F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+mn-lt"/>
              </a:rPr>
              <a:t>Positioned for global leadership</a:t>
            </a:r>
            <a:br>
              <a:rPr lang="en-US">
                <a:latin typeface="+mn-lt"/>
              </a:rPr>
            </a:b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3AC3F0-25E4-CEAD-9C85-4216785E9E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5337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599D22-0587-2BA9-A2DC-4BB6CB67C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+mn-lt"/>
              </a:rPr>
              <a:t>Global scale</a:t>
            </a:r>
            <a:br>
              <a:rPr lang="en-US">
                <a:latin typeface="+mn-lt"/>
              </a:rPr>
            </a:b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3AF6A-E44A-9FF6-4D84-5EB8BDC759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0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D3FD6C-D85D-2D7C-8481-61FBDB98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+mn-lt"/>
              </a:rPr>
              <a:t>Horse Powertrain in Romania</a:t>
            </a:r>
            <a:br>
              <a:rPr lang="en-US">
                <a:latin typeface="+mn-lt"/>
              </a:rPr>
            </a:b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3DD1C-3155-08A9-E488-06F0792807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D49147-5092-B43F-F1C2-8A2F720D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4B71B-CDBB-C7DE-A955-43FAA94300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50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3EC039-C483-7B44-413F-39E15A55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+mn-lt"/>
              </a:rPr>
              <a:t>System overview</a:t>
            </a:r>
            <a:br>
              <a:rPr lang="en-US">
                <a:latin typeface="+mn-lt"/>
              </a:rPr>
            </a:br>
            <a:r>
              <a:rPr lang="en-US">
                <a:solidFill>
                  <a:schemeClr val="accent5"/>
                </a:solidFill>
                <a:latin typeface="+mn-lt"/>
              </a:rPr>
              <a:t>Horse One combustion engines and transmissions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9E890-FCC2-4258-31BF-4A2FB83054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2A9A66-90B9-4826-AEA2-1476F186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+mn-lt"/>
              </a:rPr>
              <a:t>System overview</a:t>
            </a:r>
            <a:br>
              <a:rPr lang="en-US">
                <a:latin typeface="+mn-lt"/>
              </a:rPr>
            </a:br>
            <a:r>
              <a:rPr lang="en-US">
                <a:solidFill>
                  <a:schemeClr val="accent5"/>
                </a:solidFill>
                <a:latin typeface="+mn-lt"/>
              </a:rPr>
              <a:t>Horse Fusion hybrid engines and transmissions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19A3B-DAC3-A27C-46A7-0939291818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6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41A60B-840C-2BE3-FFF9-CCF3F7CAF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+mn-lt"/>
              </a:rPr>
              <a:t>System overview</a:t>
            </a:r>
            <a:br>
              <a:rPr lang="en-US">
                <a:latin typeface="+mn-lt"/>
              </a:rPr>
            </a:br>
            <a:r>
              <a:rPr lang="en-US">
                <a:solidFill>
                  <a:schemeClr val="accent5"/>
                </a:solidFill>
                <a:latin typeface="+mn-lt"/>
              </a:rPr>
              <a:t>Horse X-Range powertrains for dedicated EV platforms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F1B22-07BB-D48E-6F80-B5380F961F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71F5BC-15CE-9F97-0630-47089E28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+mn-lt"/>
              </a:rPr>
              <a:t>HORSE H12 GPL</a:t>
            </a:r>
            <a:br>
              <a:rPr lang="en-US">
                <a:latin typeface="+mn-lt"/>
              </a:rPr>
            </a:br>
            <a:r>
              <a:rPr lang="en-US">
                <a:solidFill>
                  <a:schemeClr val="accent5"/>
                </a:solidFill>
                <a:latin typeface="+mn-lt"/>
              </a:rPr>
              <a:t>Next-generation 1.2-liter GPL</a:t>
            </a:r>
            <a:endParaRPr lang="en-GB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C6C60-2A82-EEF4-4915-E17E9BF5C8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5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F40892-48F5-2112-726E-6C7F9DE5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+mn-lt"/>
              </a:rPr>
              <a:t>HORSE C15</a:t>
            </a:r>
            <a:br>
              <a:rPr lang="en-US">
                <a:latin typeface="+mn-lt"/>
              </a:rPr>
            </a:br>
            <a:r>
              <a:rPr lang="en-US">
                <a:solidFill>
                  <a:schemeClr val="accent5"/>
                </a:solidFill>
                <a:latin typeface="+mn-lt"/>
              </a:rPr>
              <a:t>Ultra compact range extender </a:t>
            </a:r>
            <a:endParaRPr lang="en-GB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4407E-31F9-1738-BD89-3738939076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5221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2C8488-C878-0D39-D8C7-FB3A404E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+mn-lt"/>
              </a:rPr>
              <a:t>HORSE 4DHT120</a:t>
            </a:r>
            <a:br>
              <a:rPr lang="en-US">
                <a:latin typeface="+mn-lt"/>
              </a:rPr>
            </a:br>
            <a:r>
              <a:rPr lang="en-US">
                <a:solidFill>
                  <a:schemeClr val="accent5"/>
                </a:solidFill>
                <a:latin typeface="+mn-lt"/>
              </a:rPr>
              <a:t>Hybrid transmission system</a:t>
            </a:r>
            <a:endParaRPr lang="en-GB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2B98C-6161-3774-A17C-AC6C7B4E9B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3344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4F638D-4BB0-FBFF-7147-392AEA33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+mn-lt"/>
              </a:rPr>
              <a:t>Our roadmap for disruptive innovation</a:t>
            </a:r>
            <a:br>
              <a:rPr lang="en-US">
                <a:latin typeface="+mn-lt"/>
              </a:rPr>
            </a:b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75817-FF3F-DC86-F02F-B29A95ED1A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9404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6E7C49-597D-F7AA-E568-00A5B8F4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2F34A-96CD-D2E4-490B-B2F590FC48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527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5AD9F9-99DE-7A13-AB1E-F6CC3D15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4C956-4B2B-2239-E9B9-534E561A78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6713"/>
      </p:ext>
    </p:extLst>
  </p:cSld>
  <p:clrMapOvr>
    <a:masterClrMapping/>
  </p:clrMapOvr>
  <p:transition spd="slow"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15B91C-E460-D7CA-A678-A69A44AA5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569B4-D8FE-292C-1734-7372898752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3498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597AD1-58F7-8301-161D-F2E33993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A9F88-D556-CE6C-A001-7EC730A2C9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1989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10B33A-78EC-5201-5930-B1CF448F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561E9-0F0F-4B87-62B6-47C169F9B6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1776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32257C-5472-CF1F-0E3E-8A4DDAC8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584C9-5A6B-FC13-2A86-7B2DB7B34A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9525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C3C1D5-5045-46D7-B863-9E77477C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27A73-6885-B34A-8996-C729044C41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370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E71247-84E2-0E74-922A-C2A56C322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131">
              <a:spcBef>
                <a:spcPts val="64"/>
              </a:spcBef>
            </a:pPr>
            <a:br>
              <a:rPr lang="en-GB" sz="3842" b="1" spc="-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100" b="1" spc="-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GB" sz="3100" b="1" spc="-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en-GB" sz="3100" b="1" spc="-3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</a:t>
            </a:r>
            <a:r>
              <a:rPr lang="en-GB" sz="3100" b="1" spc="-3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NIA</a:t>
            </a:r>
            <a:r>
              <a:rPr lang="en-GB" sz="3100" b="1" spc="-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READY FOR </a:t>
            </a:r>
            <a:r>
              <a:rPr lang="en-GB" sz="3100" b="1" spc="-3">
                <a:solidFill>
                  <a:srgbClr val="8BC3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r>
              <a:rPr lang="en-GB" sz="3100" b="1" spc="-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 AND ELECTRIC MOBILITY?</a:t>
            </a:r>
            <a:endParaRPr lang="en-GB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C9CF6-82BF-4471-4DB5-D9C049AEB4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902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C91DCE-113A-3AA3-CEE9-895E854C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2CB6C-94DF-72A2-D3CF-198E2605F6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0498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BE13EC-E61F-29B9-134B-8AFA1E93C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8742D-1F0C-E7AE-3398-5ED6762F90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4482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CA4256-3672-B87F-3A05-BE3509C4D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7AF80-3C5E-8DF9-DFDF-B0F6B941F2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4538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5CB67F-FA85-9B7E-45CB-5BC123332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5B213-8973-44D4-F421-D3FB04F2AE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6015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9A105F-B254-0A58-FDC1-51CE1B42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D87C9-F270-AFFE-9FE5-D7A50C46E5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3951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BBB015-9398-81C6-13C2-7D4B1D33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B03A8-3896-A535-ED48-EE21BAD8F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62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2D2CD5-0E14-2011-3658-79ADC2CE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4F44D-0D5D-29A4-722E-9E7039F1B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077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6DB22D-C3B0-4319-E2CF-E96DD3BF4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0E5C8-BE31-5278-141D-E54F38AD9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7178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9D1834-8D05-7643-176B-97810E2E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50142-E85B-9B87-E9FC-B41F9DEB53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1124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C477E6-362E-039C-3350-4178136A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3421D-20CC-FCB2-5BD7-05A1C38281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0152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19568A-5EAA-EE1C-129B-424D8CAC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394BB-2D63-19BE-5BF8-E4CE198367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6089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D1102A-2D23-6DC7-88CB-13E7AB884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6C977-6AD5-156F-9157-7F9255A37D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9F50C1-F525-7791-1556-5E76DDB80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2804A9-775F-BD82-3963-820669AA4C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91EA55-A23D-17D1-FFFA-F3CD62C5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Have We Reached “Peak Car”?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BE18B-A099-BD54-E658-DA33D9000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7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845BEA-8FBC-13C1-0052-F0A99A970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Global Market Growth Shifts East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25F21-7AFD-FBDE-ABEC-C7517A0F8C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E81C69-2505-859F-B6C1-A8A7E285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Private Transport Still Dominates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B221C-6C57-ABE2-6F2B-09C8E268D4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90E502-7019-1132-5FA9-15B8C324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Consumer Dilemma: Cost vs. Climate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FCEF5-2F93-D3E6-E63B-8713CEE73E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8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37A0FE-0219-75E7-F509-D2327FE6B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85E35-E2AA-6B0B-2940-A30759C714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930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3959D2-8879-5306-E803-BCEF31507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BEVs are the Undisputed Efficiency Leaders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6E33E-8DE8-D0FA-8EE6-08EA4B0887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AE35E0-E63B-4382-1679-5D2C6857E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E-Fuels: A Drop in the Ocean for Niche Sectors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E92212-A376-5166-42B0-D53F3C9A69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7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C712DA-E5A6-0926-FC7B-21ABE2E11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Chinese EV Market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C3453-7B54-E384-33E1-700ED5B4CA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9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1E75F9-E3E6-1B8D-C90B-03A4DF918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Elephant in the Room: Energy Density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88482-F035-73CB-E84B-C619646A81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90728D-D13D-D7EA-E13D-F0E66AE1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Battery Energy Density is Steadily Rising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E5E0B-FC8E-F64C-C19A-189A0A07B1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13E031-F3C1-6FEC-2C17-7B24C9DAE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Solid-State Technology Makes the 1000km Range Reality</a:t>
            </a:r>
            <a:endParaRPr lang="en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1D269-228B-4313-4FE8-C2617D419B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2682AB-EA86-D7F1-B57B-79870198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Bridging the Gap from Tech to Adoption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FD7FC-16BF-D8BD-458E-7CB9E9EF91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5BCF02-D665-B1F1-B430-F13F26DB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REEVs as the Intelligent Bridge 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2C3C2-8456-A700-D61B-C93D30B521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8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6D68E4-10C2-6685-BED0-D40DB402C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Affordable E-Mobility Starts With Two Wheels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47751-ABF1-E5AE-0DEB-8DC7603C1D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7C6925-3F59-E238-1869-D93848535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Beyond the Tailpipe – the Zero Waste Imperative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53625-1F2C-57F6-C46A-543065056F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C8D199-F56E-8B60-9460-8CED72C7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2CA3E-AF2B-9B60-BAB1-699DE56EB8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8599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2C7BA4-DA4A-6CDB-8D6F-40183618A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Sustainability Mindset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0607D-7D7F-F6D6-7D91-39D801FDB2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4181A3-372D-F1A8-8687-89F946407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A9953-06DF-2FB8-D060-CFF194D802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7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1DB96F-D802-D379-2936-5F8BE291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Autonomy: From Vision to Proven Reality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8D266-0DC4-942E-7702-BE3F2DA35E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057679-091A-5157-FC26-576768B57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Networking Vehicles to Each Other and with the Infrastructure (V2X) will Provide the Next Level of Safety...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C9A9D-E65C-2192-A590-A12A70AAAE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376EA6-894F-CB5C-F407-FC46E70D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And will Allow to Open Up Our Cities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A95ED-2EBD-1C53-D491-AA30021A63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0AA0BA-F39B-FEAD-ADA7-3EC15E2B1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New Human Experience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954A9-1084-032A-808F-75BB00860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FDBD4F-8147-FBCB-BDD6-262D2F7A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Great Autonomy Disruption</a:t>
            </a:r>
            <a:br>
              <a:rPr lang="en-GB"/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3928-EB3F-B137-69D3-936D5C4183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B4FD7A-ED1C-A869-4BC2-B94AAC9E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From Disruption to Action: US Tech Leads the Way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009D8-6DBE-3A01-E0BB-E4AA1DCA46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367993-6A39-DF9B-5B60-B18C24B93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8DF13-91F2-4E7A-7E2A-3C50F0E560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A2CF6E-339D-6436-7039-FF47D06EF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New Global Battleground</a:t>
            </a:r>
            <a:endParaRPr lang="en-GB" noProof="0" dirty="0">
              <a:solidFill>
                <a:srgbClr val="F7F7F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901A0-4B9B-2D9B-6B58-7018223A70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4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7A34FB-DFAC-23DD-A8B4-4D24992B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BB335-DB46-FEFD-54D9-9BCD14EC26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1633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B20EC6-AF12-08CF-6C77-F03F1EAC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noProof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GB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6C44D-54B3-6552-619C-8CFF9572EB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CD66A2-DA0B-FD7A-B2B8-D3B016D21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FFE246-49BB-1E66-B9FA-12B023A455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71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9275C7-1C89-2CEC-465E-649F510AA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DF996-3D97-4A5F-7320-2B1BD3FA45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93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F9342E-B1F8-DBC1-D858-6C493E22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92ADB0-660D-3A35-A994-AE61D7E947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84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67A7AE-D70F-9084-AAE7-E958C67A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D165B-D9C8-37BF-D1DF-675C5F76CC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39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900364-F7E9-AE40-BAD0-5399E112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D08D9-877C-A60C-E2C8-F57BF3427E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36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41F9EC-28D6-7CF1-C8AF-FA231225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6070F-0036-3B9C-2804-2B86F20A87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45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33EEB5-CB0F-35AC-CAEF-512507E18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36E47-CBBE-4247-76B5-B4E9079010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31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3127DB-EAFC-FBDD-EDBC-18371649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FE376-AEEE-8D98-A15E-E2F373F94A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10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FE8586-5740-E584-77A8-35AE8CA3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5FDA1-8EF3-EBAA-5308-8251AF5264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45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EB140D-454A-053B-F8D9-DCFE6480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 trends in the UN automobile regulatory activities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47AB8-DDAB-FAD2-1E25-50A221516E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61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C7859B-0A46-97CB-11D0-D98202847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Summary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96CB4-80E1-EA58-74A0-506BC52F37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68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A2C14D-DF60-D874-FAAE-81FFB92B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Summary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EA43C-7C48-953D-F930-62B68B0125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43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20B4C4-2F81-FA7D-79DF-D8F35BA6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B36B53-1BDB-BA2A-DFDB-1EED990256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9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416DBF-8185-DD2E-07FC-65872573E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600">
                <a:latin typeface="Open Sans" pitchFamily="2" charset="0"/>
                <a:ea typeface="Open Sans" pitchFamily="2" charset="0"/>
                <a:cs typeface="Open Sans" pitchFamily="2" charset="0"/>
                <a:sym typeface="Open Sans" pitchFamily="2" charset="0"/>
              </a:rPr>
              <a:t>Who is OICA ?</a:t>
            </a:r>
            <a:endParaRPr lang="de-DE" sz="2200" dirty="0">
              <a:latin typeface="Open Sans" pitchFamily="2" charset="0"/>
              <a:ea typeface="Open Sans" pitchFamily="2" charset="0"/>
              <a:cs typeface="Open Sans" pitchFamily="2" charset="0"/>
              <a:sym typeface="Open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DEA33-62C6-E97A-A2B7-5F38A0956E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58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0BA802-246B-9AB5-8D3E-F482EBA2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OICA main activities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600FB-49EC-3CCF-36AB-B38E5D2D39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7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F9523B-F88B-EC09-62D6-E3755D56C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E8648-76CF-A2CA-2014-8DF7092FA7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26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F4B0CC-13B2-D15F-7116-024C3803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5FE67-5EED-2FD5-E045-8F3EFD7DE0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29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EF3320-66C0-1AA9-2BC3-48631CDE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91FB4-48FC-8918-5EEF-4A8C997CEF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28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75EC70-C887-0A62-0DCE-4C0DAFD1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Targets reached so far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79AAC-2D91-17E6-CA53-8E10BA6A64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61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A02A62-E90C-4023-93F5-EB49B0CFC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Summary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79F89-2C0A-F9DC-6C3B-020AC24E3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8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938AA3-8C02-28CB-186D-7776174F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Ongoing work at UNECE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68C78-8A84-36CA-8ED1-2824B6702C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78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26DDEB-AF00-37A7-C052-4277B206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UNECE as a supermarket of the regulation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F57FA-5D25-594F-E29B-60C5986982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6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F98A4A-2140-CC35-054F-7D5D05DFD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F4B88-A169-0F90-9465-EA513039AE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65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8AFFD8-924F-F4FF-62F8-CDA5B83B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5D27A-70E4-05DB-765C-36B479D04A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72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AB0FD8-EBF6-2341-E52F-8E97F82B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UNECE as a supermarket of the regulation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A541B-CC06-58FA-21AE-CD1CF51885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15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001094-DEDF-4DFE-A22E-3DC9450B0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UNECE as a supermarket of the regulation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9EEFB-7AB3-FE63-FED7-8825D6F31B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2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9B9591-1F21-3E69-88A4-4BFECB46C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UNECE as a supermarket of the regulation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152B5-9C1E-6E34-5CD9-9C6163ABB9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0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56F9EF-4B0A-2648-14BF-48CDF471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Summary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70632-E3E6-B5CC-9C34-E69E0D4D4F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08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52A4FC-F0A0-D839-87D8-449FFE8C7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 ECE is a global regulatory platform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135A7-338F-7924-2596-77466822E1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88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6C3259-4C89-72BC-BD62-BAD167D8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(Really) a global platform?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B3B79-821C-08BD-A088-20D623707B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22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BDF1F1-DF12-F099-80B5-F01567F55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Which instruments?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4D696-CB30-06F9-F080-72AF15798F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72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C017FE-C1DF-9E6D-AFE2-998B48BB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11856-AE1D-BF9B-596A-E1B5C07D63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11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3B4BFF-CB6E-CDB3-A7F1-242B8374A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9E2F1-19B9-3AA0-4E9B-24E932D61C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74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3FAF8A-FF43-9263-DF38-29AC97B2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9ACF0-3E8B-F598-8CFB-A7725A5AD4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A5B5E5-646F-6CD6-53DC-EB094EE1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CF2C7-D23F-2AD4-D358-944D0A2E43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50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503955-6A18-3B0F-59CB-687FB323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C4263-E7FE-4000-D798-C201E07CA8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39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1E5067-11F8-AB82-9865-917E5310D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23D11-D35D-A3BF-4DEB-982CE2324C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901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DEDF11-EFDB-B795-B743-D92518C7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4101F-12FB-3947-B223-E1DFE29305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46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8C617D-8400-EC0C-0E1D-F4AC31F66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2FC0E-EBE9-EADD-0A7D-8B7F37AAFF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175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091B24-7406-CC91-A7B8-D18BD096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A2697-FCB8-5827-898E-2055689668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91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BBE703-FAA4-10FE-8EC2-C7E4E9348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D0084-BC46-CA65-6773-D527089CAC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984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CFD3D7-8E27-0A12-E4ED-8BFF29E9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14617-CD23-EAC3-8778-7A0E0667DC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5706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497C33-40F1-7B1D-3BBA-501A29052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EAA39-AC50-6ED9-6D9F-8D55E69175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75138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0BC1C6-2567-3DCC-1A48-89C59A4DC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D55D7-3B73-EA2C-4CFA-A8B9F003EE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8518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A5CB67-DFE1-754B-CD66-D3647208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FBA46-8B27-BEE2-B8EF-25FAE55E5A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271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42ECE7-AEE8-6D6B-2C09-BE02ABE54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2EE34-7EFB-823D-57C0-C96FCD350E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916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0D500A-59E8-7E87-934F-FEC0B934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DB88C-5B02-0374-AE36-F8BEE7D3F3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5153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8B3CD1-396E-FC7A-2C14-08948EBF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35A42-B2FA-21FA-884D-4C29534AAD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7472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D15148-5BD2-AFFD-02BF-ED22A05E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D17F7-12DA-022C-BB62-A652BFC074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27261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E93D1A-99E8-78C5-8F4D-5EFB88F3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FEC9F-B3C2-3B53-E10A-A4DD8A477D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0261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76501A-B82E-B154-D421-5A46322E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94A50-FD2B-026E-336C-41422F8C64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8929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3E4FA1-14F7-7BA1-A5E8-E2F5596C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BCCD9-A203-1511-E654-658971711B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78041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E30F3C-4561-5361-901D-3E842679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55F16-0D2A-7720-AA64-634148D781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6465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FCDFD7-FF59-DE88-DF08-D16A5635A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7BCED-8930-9FC0-48F2-AA9E23E95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6934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E2339C-03DE-A229-5C5F-A456DFA23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C88F9-646B-444A-F830-A4BB789D56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0252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C478BA-5F97-8757-CD92-BF3CB8A8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7F561-A4B2-65CD-79E5-CEEF0C1B7F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901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A9D79C-AAB7-7388-14DE-9AAC022D1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743E7-B0FA-2599-94EC-4C4017192D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714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C80FA0-80D2-5C57-6EFA-F3A0E83E1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B7330-CD1E-DCE0-6C32-D2326DD7DE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93248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2644D3-D48D-B684-5BBC-168E917F2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6902C-1610-07A5-FA8B-C153A7D6B8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478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60F88A-D0B2-2239-35F3-817FCBC5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1AAD2-B99A-7DCF-809E-529C13688E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69142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978239-F653-2032-678E-07D3ABBB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FA7F4-B0E8-27B0-6C0E-C9255D2ABF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52427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005086-8150-4EAE-205C-F752AE090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18616-EBE0-2528-009F-B3E8822A3F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581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FCA812-250C-D8BE-CD9B-DB3A8FD6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FE87DF-30F7-92C6-AC09-4252E7AC4A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10827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6BD7B2-533F-DA9F-EFC0-53A239B8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201FD-B757-BFB7-2350-63E10F3B64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59810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F41BF5-2344-E6DF-A100-9946E511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FF35CC-F576-949F-A8F7-81E11AED17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38637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C6889D-5319-FE30-F39B-0762A08C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85FD6-1048-690A-2D5E-C73024094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02000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69B66E-CB9E-0436-3C43-8582D23F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7828E-AED1-2177-2FB0-6FD2D86656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5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FC0027-8F82-6E07-CE40-99CBC39B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7A25B-6A4E-CBE1-7A84-0BF4448C9E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389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792C7F-7368-8C31-8270-1A9259DE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3A695-9FD4-41B7-E6F5-0905448BC0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9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7A6023-F5DA-12E6-693F-06844138A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4BAFE-5700-11D7-1A94-7F22E3A0EF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38596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0C101A-8005-69D8-F5BD-19BE55F85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8BE916-B689-149A-4D60-0B9161B6A7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487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3A1B73-2E38-0C27-BB1A-847090B7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0D1D0-1C9D-33DC-0F10-6A2290E32A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559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DD4BFD-FF34-0998-01EB-B3B8AD3D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de-DE" altLang="zh-CN" sz="4000">
                <a:latin typeface="+mj-lt"/>
              </a:rPr>
              <a:t>Battery Revolution</a:t>
            </a:r>
            <a:br>
              <a:rPr kumimoji="1" lang="de-DE" altLang="zh-CN" sz="4000">
                <a:latin typeface="+mj-lt"/>
              </a:rPr>
            </a:br>
            <a:r>
              <a:rPr kumimoji="1" lang="de-DE" altLang="zh-CN" sz="2400">
                <a:latin typeface="+mj-lt"/>
              </a:rPr>
              <a:t>Powering Europes Transition through Innovation and Sustainability</a:t>
            </a:r>
            <a:endParaRPr kumimoji="1" lang="zh-CN" altLang="en-US" sz="40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6CD45-5344-ABDD-9D77-858E9FEC26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770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97FACD-C6A1-1B52-9985-CEC0C65A2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6D935-C095-A38C-04DD-30FDBA3690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5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AAF560-1255-6C71-38E1-CEC47070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C57BA-6922-BCE4-A3E8-06DE746D90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"/>
    </mc:Choice>
    <mc:Fallback xmlns="">
      <p:transition spd="slow" advTm="706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052E9E-49BE-7662-4125-7EFC875F3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kumimoji="1" lang="de-DE" altLang="zh-CN" sz="2800" b="1" kern="1200">
                <a:solidFill>
                  <a:srgbClr val="0027AA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等线" panose="02010600030101010101" charset="-122"/>
              </a:rPr>
              <a:t>Products &amp; Technology</a:t>
            </a:r>
            <a:endParaRPr kumimoji="1" lang="zh-CN" altLang="en-US" sz="2800" b="1" kern="1200" dirty="0">
              <a:solidFill>
                <a:srgbClr val="0027AA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  <a:sym typeface="等线" panose="0201060003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0F7AD-99EF-B6FB-C4F5-60F001C10D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299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2B4ABA-57DD-81BE-1628-3EBEDB1D3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kumimoji="1" lang="de-DE" altLang="zh-CN" sz="2800" b="1" kern="1200">
                <a:solidFill>
                  <a:srgbClr val="0027AA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等线" panose="02010600030101010101" charset="-122"/>
              </a:rPr>
              <a:t>Made for Europe</a:t>
            </a:r>
            <a:endParaRPr kumimoji="1" lang="zh-CN" altLang="en-US" sz="2800" b="1" kern="1200" dirty="0">
              <a:solidFill>
                <a:srgbClr val="0027AA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  <a:sym typeface="等线" panose="0201060003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F5E33-330B-1015-DAC5-367750D050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566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7966BE-99EB-2C39-9A8A-61B20F98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kumimoji="1" lang="de-DE" altLang="zh-CN" sz="2800" b="1" kern="1200">
                <a:solidFill>
                  <a:srgbClr val="0027AA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  <a:sym typeface="等线" panose="02010600030101010101" charset="-122"/>
              </a:rPr>
              <a:t>Products &amp; Technology</a:t>
            </a:r>
            <a:endParaRPr kumimoji="1" lang="zh-CN" altLang="en-US" sz="2800" b="1" kern="1200" dirty="0">
              <a:solidFill>
                <a:srgbClr val="0027AA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  <a:sym typeface="等线" panose="0201060003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63368-7276-AA8E-1756-956DA6E4C9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23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1B5CD3-84AC-B2FC-E174-6AFC04E1D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58796-9C59-4975-F927-D87E945518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810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C95B3D-DF50-D6F5-7412-68D87BFF8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803F2-0C09-E359-4B4C-EC09FD27D9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356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E54DB8-65E6-8529-FBB5-7073F7DDF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E86CE-CA20-FD0E-18CC-1BADCCB2B6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13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8A6E07-CF4A-C352-381E-89A2D3635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43072-484A-C0DD-D8D2-CCB5EBFB6E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593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C29BF2-F0DD-2F1F-2510-15CB46FE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E1A4E-625F-3A20-D2B3-746AAC833E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34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C620E2-E1F3-ACD3-5FF1-5203FA5E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kumimoji="1" lang="en-US" altLang="zh-CN" sz="2800" b="1" kern="1200">
                <a:solidFill>
                  <a:srgbClr val="0028AA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CATL Solutions - Building Zero-carbon Ecology</a:t>
            </a:r>
            <a:endParaRPr kumimoji="1" lang="en-US" altLang="zh-CN" sz="2800" b="1" kern="1200" dirty="0">
              <a:solidFill>
                <a:srgbClr val="0028AA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E58971-BCB6-A343-5A74-249ADF0418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511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0561B2-06BA-20EB-350C-01E37314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290EF8-92A7-9DE4-B47F-7A5AB5CB9E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74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D99CBE-B342-ED20-195B-ACE728F2B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766851-2067-FC7A-BA0F-A65C1F9610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052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40A9AF-D14E-F534-8133-EDA2DB20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cap="all"/>
              <a:t>From Inventor of Diesel to a Pioneer of Zero Emission</a:t>
            </a:r>
            <a:br>
              <a:rPr lang="en-US" cap="all"/>
            </a:b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0BFCFB-2A43-37CC-1B68-D4788C37CB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721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F0CBDB-F353-60FE-331A-16F5FD2FB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52244-7502-F4CE-20F1-4F7B822872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729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727EA8-DDD6-BB8D-84F9-E0EC7E92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OUR PRIME PATH: BEV FIRST, BUT NOT ONLY!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A5B56-804F-2268-959A-191B91AF24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92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Widescreen</PresentationFormat>
  <Paragraphs>66</Paragraphs>
  <Slides>191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191</vt:i4>
      </vt:variant>
    </vt:vector>
  </HeadingPairs>
  <TitlesOfParts>
    <vt:vector size="197" baseType="lpstr">
      <vt:lpstr>Arial</vt:lpstr>
      <vt:lpstr>Calibri</vt:lpstr>
      <vt:lpstr>Calibri Light</vt:lpstr>
      <vt:lpstr>Open Sans</vt:lpstr>
      <vt:lpstr>OPPOSans 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trends in the UN automobile regulatory activities</vt:lpstr>
      <vt:lpstr>Summary</vt:lpstr>
      <vt:lpstr>Summary</vt:lpstr>
      <vt:lpstr>Who is OICA ?</vt:lpstr>
      <vt:lpstr>OICA main activities</vt:lpstr>
      <vt:lpstr>PowerPoint Presentation</vt:lpstr>
      <vt:lpstr>PowerPoint Presentation</vt:lpstr>
      <vt:lpstr>PowerPoint Presentation</vt:lpstr>
      <vt:lpstr>Targets reached so far</vt:lpstr>
      <vt:lpstr>Summary</vt:lpstr>
      <vt:lpstr>Ongoing work at UNECE</vt:lpstr>
      <vt:lpstr>UNECE as a supermarket of the regulation</vt:lpstr>
      <vt:lpstr>PowerPoint Presentation</vt:lpstr>
      <vt:lpstr>UNECE as a supermarket of the regulation</vt:lpstr>
      <vt:lpstr>UNECE as a supermarket of the regulation</vt:lpstr>
      <vt:lpstr>UNECE as a supermarket of the regulation</vt:lpstr>
      <vt:lpstr>Summary</vt:lpstr>
      <vt:lpstr>UN ECE is a global regulatory platform</vt:lpstr>
      <vt:lpstr>(Really) a global platform?</vt:lpstr>
      <vt:lpstr>Which instruments?</vt:lpstr>
      <vt:lpstr>Conclusion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Battery Revolution Powering Europes Transition through Innovation and Sustainability</vt:lpstr>
      <vt:lpstr>PowerPoint Presentation</vt:lpstr>
      <vt:lpstr>PowerPoint Presentation</vt:lpstr>
      <vt:lpstr>Products &amp; Technology</vt:lpstr>
      <vt:lpstr>Made for Europe</vt:lpstr>
      <vt:lpstr>Products &amp; Technology</vt:lpstr>
      <vt:lpstr>PowerPoint Presentation</vt:lpstr>
      <vt:lpstr>PowerPoint Presentation</vt:lpstr>
      <vt:lpstr>PowerPoint Presentation</vt:lpstr>
      <vt:lpstr>PowerPoint Presentation</vt:lpstr>
      <vt:lpstr>CATL Solutions - Building Zero-carbon Ecology</vt:lpstr>
      <vt:lpstr>PowerPoint Presentation</vt:lpstr>
      <vt:lpstr>PowerPoint Presentation</vt:lpstr>
      <vt:lpstr>From Inventor of Diesel to a Pioneer of Zero Emission </vt:lpstr>
      <vt:lpstr>PowerPoint Presentation</vt:lpstr>
      <vt:lpstr>OUR PRIME PATH: BEV FIRST, BUT NOT ONLY!</vt:lpstr>
      <vt:lpstr>Future starts now: we cover already 60% of use cases</vt:lpstr>
      <vt:lpstr>Our full range ELECTRIC product portfolio</vt:lpstr>
      <vt:lpstr>FURTHER ADVANTAGES OF ELECTRIC TRUCKS FOR CUSTOMERS </vt:lpstr>
      <vt:lpstr>Success in decarbonization: multiplication of the factors</vt:lpstr>
      <vt:lpstr>INFRASTRUCTURE IS A CHALLENGE AND A TASK FOR EVERYONE!</vt:lpstr>
      <vt:lpstr>KEY TAKEAWAYS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New. Independent. Global +125 years heritage</vt:lpstr>
      <vt:lpstr>Positioned for global leadership </vt:lpstr>
      <vt:lpstr>Global scale </vt:lpstr>
      <vt:lpstr>Horse Powertrain in Romania </vt:lpstr>
      <vt:lpstr>System overview Horse One combustion engines and transmissions</vt:lpstr>
      <vt:lpstr>System overview Horse Fusion hybrid engines and transmissions</vt:lpstr>
      <vt:lpstr>System overview Horse X-Range powertrains for dedicated EV platforms</vt:lpstr>
      <vt:lpstr>HORSE H12 GPL Next-generation 1.2-liter GPL</vt:lpstr>
      <vt:lpstr>HORSE C15 Ultra compact range extender </vt:lpstr>
      <vt:lpstr>HORSE 4DHT120 Hybrid transmission system</vt:lpstr>
      <vt:lpstr>Our roadmap for disruptive innovation </vt:lpstr>
      <vt:lpstr>PowerPoint Presentation</vt:lpstr>
      <vt:lpstr>PowerPoint Presentation</vt:lpstr>
      <vt:lpstr>Thank you</vt:lpstr>
      <vt:lpstr>PowerPoint Presentation</vt:lpstr>
      <vt:lpstr>PowerPoint Presentation</vt:lpstr>
      <vt:lpstr>PowerPoint Presentation</vt:lpstr>
      <vt:lpstr> IS ROMANIA READY FOR GREEN ENERGY AND ELECTRIC MOBILITY?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We Reached “Peak Car”?</vt:lpstr>
      <vt:lpstr>Global Market Growth Shifts East</vt:lpstr>
      <vt:lpstr>Private Transport Still Dominates</vt:lpstr>
      <vt:lpstr>The Consumer Dilemma: Cost vs. Climate</vt:lpstr>
      <vt:lpstr>BEVs are the Undisputed Efficiency Leaders</vt:lpstr>
      <vt:lpstr>E-Fuels: A Drop in the Ocean for Niche Sectors</vt:lpstr>
      <vt:lpstr>The Chinese EV Market</vt:lpstr>
      <vt:lpstr>The Elephant in the Room: Energy Density</vt:lpstr>
      <vt:lpstr>Battery Energy Density is Steadily Rising</vt:lpstr>
      <vt:lpstr>Solid-State Technology Makes the 1000km Range Reality</vt:lpstr>
      <vt:lpstr>Bridging the Gap from Tech to Adoption</vt:lpstr>
      <vt:lpstr>REEVs as the Intelligent Bridge  </vt:lpstr>
      <vt:lpstr>Affordable E-Mobility Starts With Two Wheels </vt:lpstr>
      <vt:lpstr>Beyond the Tailpipe – the Zero Waste Imperative</vt:lpstr>
      <vt:lpstr>Sustainability Mindset</vt:lpstr>
      <vt:lpstr>PowerPoint Presentation</vt:lpstr>
      <vt:lpstr>Autonomy: From Vision to Proven Reality</vt:lpstr>
      <vt:lpstr>Networking Vehicles to Each Other and with the Infrastructure (V2X) will Provide the Next Level of Safety...</vt:lpstr>
      <vt:lpstr>And will Allow to Open Up Our Cities</vt:lpstr>
      <vt:lpstr>A New Human Experience</vt:lpstr>
      <vt:lpstr>The Great Autonomy Disruption </vt:lpstr>
      <vt:lpstr>From Disruption to Action: US Tech Leads the Way</vt:lpstr>
      <vt:lpstr>PowerPoint Presentation</vt:lpstr>
      <vt:lpstr>The New Global Battleground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APIA</dc:creator>
  <cp:lastModifiedBy>gheorghe stanescu</cp:lastModifiedBy>
  <cp:revision>1</cp:revision>
  <dcterms:created xsi:type="dcterms:W3CDTF">2025-11-20T07:57:30Z</dcterms:created>
  <dcterms:modified xsi:type="dcterms:W3CDTF">2025-11-20T12:24:35Z</dcterms:modified>
</cp:coreProperties>
</file>